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761163" cy="99425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412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128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422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7718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53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7335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37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35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081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26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821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5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932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618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082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012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3D6C-1DA8-4DF3-A497-E422FF6B81D1}" type="datetimeFigureOut">
              <a:rPr lang="fa-IR" smtClean="0"/>
              <a:t>05/10/1440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B02F2C-A4CF-4A8B-9742-DC4A96F136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559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953037" y="1079678"/>
            <a:ext cx="8152325" cy="3402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Department  </a:t>
            </a:r>
          </a:p>
          <a:p>
            <a:pPr algn="ctr"/>
            <a:r>
              <a:rPr lang="en-US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Of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>
              <a:latin typeface="Castellar" panose="020A0402060406010301" pitchFamily="18" charset="0"/>
            </a:endParaRPr>
          </a:p>
          <a:p>
            <a:pPr algn="ctr"/>
            <a:r>
              <a:rPr lang="en-US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Internal Medicine</a:t>
            </a:r>
            <a:endParaRPr lang="fa-IR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08695" y="4336908"/>
            <a:ext cx="6143222" cy="137589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Tabriz university of medical sciences</a:t>
            </a:r>
            <a:endParaRPr lang="fa-IR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3719" y="1105912"/>
            <a:ext cx="8152325" cy="3402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Department  </a:t>
            </a:r>
          </a:p>
          <a:p>
            <a:pPr algn="ctr"/>
            <a:r>
              <a:rPr lang="en-US" sz="4400" dirty="0" smtClean="0">
                <a:latin typeface="David" panose="020E0502060401010101" pitchFamily="34" charset="-79"/>
                <a:cs typeface="David" panose="020E0502060401010101" pitchFamily="34" charset="-79"/>
              </a:rPr>
              <a:t>Of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>
              <a:latin typeface="Castellar" panose="020A0402060406010301" pitchFamily="18" charset="0"/>
            </a:endParaRPr>
          </a:p>
          <a:p>
            <a:pPr algn="ctr"/>
            <a:r>
              <a:rPr lang="en-US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Internal Medicine</a:t>
            </a:r>
            <a:endParaRPr lang="fa-IR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50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 descr="Ø¹Ú©Ø³ Ù¾Ø±ÙÙØ§ÛÙ Ú¯Ù ÙØ±ÛÙ , Ø¹Ú©Ø³ Ú¯Ù ÙØ±ÛÙ , Ú¯Ù ÙØ±ÛÙ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648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6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54" y="179970"/>
            <a:ext cx="8596668" cy="1320800"/>
          </a:xfrm>
        </p:spPr>
        <p:txBody>
          <a:bodyPr/>
          <a:lstStyle/>
          <a:p>
            <a:pPr algn="ctr"/>
            <a:r>
              <a:rPr lang="fa-IR" dirty="0" smtClean="0">
                <a:cs typeface="B Compset" panose="00000400000000000000" pitchFamily="2" charset="-78"/>
              </a:rPr>
              <a:t>معرفی گروه </a:t>
            </a:r>
            <a:endParaRPr lang="fa-IR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010" y="1651624"/>
            <a:ext cx="6660638" cy="341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اعضا هیات علمی گروه داخلی : 52  نفر  </a:t>
            </a:r>
          </a:p>
          <a:p>
            <a:pPr marL="0" indent="0">
              <a:buNone/>
            </a:pPr>
            <a:endParaRPr lang="fa-IR" dirty="0" smtClean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endParaRPr lang="fa-IR" dirty="0">
              <a:cs typeface="B Hom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b="1" dirty="0">
                <a:solidFill>
                  <a:srgbClr val="C00000"/>
                </a:solidFill>
                <a:cs typeface="B Titr" panose="00000700000000000000" pitchFamily="2" charset="-78"/>
              </a:rPr>
              <a:t>تعداد دستیاران داخلی  : 98</a:t>
            </a:r>
          </a:p>
          <a:p>
            <a:pPr marL="0" indent="0">
              <a:buNone/>
            </a:pPr>
            <a:endParaRPr lang="fa-IR" dirty="0" smtClean="0">
              <a:cs typeface="B Homa" panose="00000400000000000000" pitchFamily="2" charset="-78"/>
            </a:endParaRPr>
          </a:p>
          <a:p>
            <a:pPr marL="0" indent="0">
              <a:buNone/>
            </a:pPr>
            <a:endParaRPr lang="fa-IR" dirty="0">
              <a:cs typeface="B Homa" panose="00000400000000000000" pitchFamily="2" charset="-78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تعداد دستیار فوق تخصصی :  28</a:t>
            </a:r>
            <a:endParaRPr lang="fa-IR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1147875" y="1760406"/>
            <a:ext cx="604910" cy="3752527"/>
          </a:xfrm>
          <a:prstGeom prst="downArrow">
            <a:avLst>
              <a:gd name="adj1" fmla="val 50000"/>
              <a:gd name="adj2" fmla="val 4666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55313" y="2146294"/>
            <a:ext cx="7533775" cy="5537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  نفر استاد      16 نفر دانشیار     20 نفر استادیار </a:t>
            </a:r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55313" y="3359774"/>
            <a:ext cx="7533775" cy="5537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34 نفر  سال اول،23نفر سال دو، 22 نفرسال سه ، 19 نفر سال چهار، </a:t>
            </a:r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55313" y="4591738"/>
            <a:ext cx="8050509" cy="133137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نفر ریه ، 5 نفر خون ، 4 نفر کلیه ، 4 نفر گوارش ، 6 نفر غدد ، 4 نفر روماتولوژی</a:t>
            </a:r>
          </a:p>
          <a:p>
            <a:pPr algn="ctr"/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0978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تعداد بخش : 19</a:t>
            </a:r>
          </a:p>
          <a:p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تعداد  تخت:  </a:t>
            </a: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589</a:t>
            </a:r>
          </a:p>
          <a:p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تعداد </a:t>
            </a:r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اینترن : 92  ( 23 + 69 ) </a:t>
            </a:r>
          </a:p>
          <a:p>
            <a:r>
              <a:rPr lang="fa-IR" sz="3200" dirty="0" smtClean="0">
                <a:solidFill>
                  <a:schemeClr val="accent1">
                    <a:lumMod val="75000"/>
                  </a:schemeClr>
                </a:solidFill>
                <a:cs typeface="B Jadid" panose="00000700000000000000" pitchFamily="2" charset="-78"/>
              </a:rPr>
              <a:t>تعداد اکسترن : 118 ( 26 + 92 ) </a:t>
            </a:r>
          </a:p>
          <a:p>
            <a:endParaRPr lang="fa-IR" sz="3200" dirty="0" smtClean="0">
              <a:solidFill>
                <a:schemeClr val="accent1">
                  <a:lumMod val="75000"/>
                </a:schemeClr>
              </a:solidFill>
              <a:cs typeface="B Jadid" panose="00000700000000000000" pitchFamily="2" charset="-78"/>
            </a:endParaRPr>
          </a:p>
          <a:p>
            <a:endParaRPr lang="fa-IR" sz="3200" dirty="0">
              <a:solidFill>
                <a:schemeClr val="accent1">
                  <a:lumMod val="75000"/>
                </a:schemeClr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3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97" y="2002302"/>
            <a:ext cx="8596668" cy="2316480"/>
          </a:xfrm>
        </p:spPr>
        <p:txBody>
          <a:bodyPr/>
          <a:lstStyle/>
          <a:p>
            <a:pPr algn="ctr"/>
            <a:r>
              <a:rPr lang="fa-IR" dirty="0" smtClean="0">
                <a:cs typeface="B Jadid" panose="00000700000000000000" pitchFamily="2" charset="-78"/>
              </a:rPr>
              <a:t>توانمندیهای لازم برای کارورزان  داخلی</a:t>
            </a:r>
            <a:endParaRPr lang="fa-IR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03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84" y="-265804"/>
            <a:ext cx="5542670" cy="729409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54" y="0"/>
            <a:ext cx="5743345" cy="7028294"/>
          </a:xfrm>
        </p:spPr>
      </p:pic>
    </p:spTree>
    <p:extLst>
      <p:ext uri="{BB962C8B-B14F-4D97-AF65-F5344CB8AC3E}">
        <p14:creationId xmlns:p14="http://schemas.microsoft.com/office/powerpoint/2010/main" val="10266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690" y="609600"/>
            <a:ext cx="5460962" cy="5875606"/>
          </a:xfrm>
        </p:spPr>
      </p:pic>
    </p:spTree>
    <p:extLst>
      <p:ext uri="{BB962C8B-B14F-4D97-AF65-F5344CB8AC3E}">
        <p14:creationId xmlns:p14="http://schemas.microsoft.com/office/powerpoint/2010/main" val="10420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093" y="2325859"/>
            <a:ext cx="8596668" cy="2316480"/>
          </a:xfrm>
        </p:spPr>
        <p:txBody>
          <a:bodyPr/>
          <a:lstStyle/>
          <a:p>
            <a:pPr algn="ctr"/>
            <a:r>
              <a:rPr lang="fa-IR" dirty="0" smtClean="0">
                <a:cs typeface="B Jadid" panose="00000700000000000000" pitchFamily="2" charset="-78"/>
              </a:rPr>
              <a:t>توانمندیهای لازم برای کارآموزان داخلی </a:t>
            </a:r>
            <a:endParaRPr lang="fa-IR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9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5" y="0"/>
            <a:ext cx="4515821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25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609600"/>
            <a:ext cx="8058702" cy="4904935"/>
          </a:xfrm>
        </p:spPr>
      </p:pic>
    </p:spTree>
    <p:extLst>
      <p:ext uri="{BB962C8B-B14F-4D97-AF65-F5344CB8AC3E}">
        <p14:creationId xmlns:p14="http://schemas.microsoft.com/office/powerpoint/2010/main" val="27602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118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Andalus</vt:lpstr>
      <vt:lpstr>Arial</vt:lpstr>
      <vt:lpstr>B Compset</vt:lpstr>
      <vt:lpstr>B Homa</vt:lpstr>
      <vt:lpstr>B Jadid</vt:lpstr>
      <vt:lpstr>B Titr</vt:lpstr>
      <vt:lpstr>Castellar</vt:lpstr>
      <vt:lpstr>David</vt:lpstr>
      <vt:lpstr>Tahoma</vt:lpstr>
      <vt:lpstr>Trebuchet MS</vt:lpstr>
      <vt:lpstr>Wingdings</vt:lpstr>
      <vt:lpstr>Wingdings 3</vt:lpstr>
      <vt:lpstr>Facet</vt:lpstr>
      <vt:lpstr>PowerPoint Presentation</vt:lpstr>
      <vt:lpstr>معرفی گروه </vt:lpstr>
      <vt:lpstr>PowerPoint Presentation</vt:lpstr>
      <vt:lpstr>توانمندیهای لازم برای کارورزان  داخلی</vt:lpstr>
      <vt:lpstr>PowerPoint Presentation</vt:lpstr>
      <vt:lpstr>PowerPoint Presentation</vt:lpstr>
      <vt:lpstr>توانمندیهای لازم برای کارآموزان داخلی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cp:lastPrinted>2019-06-08T06:02:12Z</cp:lastPrinted>
  <dcterms:created xsi:type="dcterms:W3CDTF">2019-06-08T04:03:24Z</dcterms:created>
  <dcterms:modified xsi:type="dcterms:W3CDTF">2019-06-08T07:05:51Z</dcterms:modified>
</cp:coreProperties>
</file>