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59" r:id="rId2"/>
    <p:sldId id="260" r:id="rId3"/>
    <p:sldId id="261" r:id="rId4"/>
    <p:sldId id="263" r:id="rId5"/>
    <p:sldId id="262" r:id="rId6"/>
    <p:sldId id="264" r:id="rId7"/>
    <p:sldId id="265" r:id="rId8"/>
    <p:sldId id="266" r:id="rId9"/>
    <p:sldId id="267" r:id="rId10"/>
    <p:sldId id="268" r:id="rId11"/>
  </p:sldIdLst>
  <p:sldSz cx="12192000" cy="6858000"/>
  <p:notesSz cx="6761163" cy="994251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1412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21289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4226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17718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2534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57335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0379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8356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40810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52656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7821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51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932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16189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5082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6012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E3D6C-1DA8-4DF3-A497-E422FF6B81D1}" type="datetimeFigureOut">
              <a:rPr lang="fa-IR" smtClean="0"/>
              <a:t>05/10/1440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6B02F2C-A4CF-4A8B-9742-DC4A96F1363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55592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Rounded Rectangle 3"/>
          <p:cNvSpPr/>
          <p:nvPr/>
        </p:nvSpPr>
        <p:spPr>
          <a:xfrm>
            <a:off x="953037" y="1079678"/>
            <a:ext cx="8152325" cy="34021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4400" dirty="0" smtClean="0">
                <a:latin typeface="David" panose="020E0502060401010101" pitchFamily="34" charset="-79"/>
                <a:cs typeface="David" panose="020E0502060401010101" pitchFamily="34" charset="-79"/>
              </a:rPr>
              <a:t>Department  </a:t>
            </a:r>
          </a:p>
          <a:p>
            <a:pPr algn="ctr"/>
            <a:r>
              <a:rPr lang="en-US" sz="4400" dirty="0" smtClean="0">
                <a:latin typeface="David" panose="020E0502060401010101" pitchFamily="34" charset="-79"/>
                <a:cs typeface="David" panose="020E0502060401010101" pitchFamily="34" charset="-79"/>
              </a:rPr>
              <a:t>Of 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>
              <a:latin typeface="Castellar" panose="020A0402060406010301" pitchFamily="18" charset="0"/>
            </a:endParaRPr>
          </a:p>
          <a:p>
            <a:pPr algn="ctr"/>
            <a:r>
              <a:rPr lang="en-US" sz="5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Internal Medicine</a:t>
            </a:r>
            <a:endParaRPr lang="fa-IR" sz="5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08695" y="4336908"/>
            <a:ext cx="6143222" cy="1375893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Tabriz university of medical sciences</a:t>
            </a:r>
            <a:endParaRPr lang="fa-IR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33719" y="1105912"/>
            <a:ext cx="8152325" cy="34021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4400" dirty="0" smtClean="0">
                <a:latin typeface="David" panose="020E0502060401010101" pitchFamily="34" charset="-79"/>
                <a:cs typeface="David" panose="020E0502060401010101" pitchFamily="34" charset="-79"/>
              </a:rPr>
              <a:t>Department  </a:t>
            </a:r>
          </a:p>
          <a:p>
            <a:pPr algn="ctr"/>
            <a:r>
              <a:rPr lang="en-US" sz="4400" dirty="0" smtClean="0">
                <a:latin typeface="David" panose="020E0502060401010101" pitchFamily="34" charset="-79"/>
                <a:cs typeface="David" panose="020E0502060401010101" pitchFamily="34" charset="-79"/>
              </a:rPr>
              <a:t>Of 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>
              <a:latin typeface="Castellar" panose="020A0402060406010301" pitchFamily="18" charset="0"/>
            </a:endParaRPr>
          </a:p>
          <a:p>
            <a:pPr algn="ctr"/>
            <a:r>
              <a:rPr lang="en-US" sz="5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Internal Medicine</a:t>
            </a:r>
            <a:endParaRPr lang="fa-IR" sz="5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505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2050" name="Picture 2" descr="Ø¹Ú©Ø³ Ù¾Ø±ÙÙØ§ÛÙ Ú¯Ù ÙØ±ÛÙ , Ø¹Ú©Ø³ Ú¯Ù ÙØ±ÛÙ , Ú¯Ù ÙØ±ÛÙ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648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66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154" y="179970"/>
            <a:ext cx="8596668" cy="1320800"/>
          </a:xfrm>
        </p:spPr>
        <p:txBody>
          <a:bodyPr/>
          <a:lstStyle/>
          <a:p>
            <a:pPr algn="ctr"/>
            <a:r>
              <a:rPr lang="fa-IR" dirty="0" smtClean="0">
                <a:cs typeface="B Compset" panose="00000400000000000000" pitchFamily="2" charset="-78"/>
              </a:rPr>
              <a:t>معرفی گروه </a:t>
            </a:r>
            <a:endParaRPr lang="fa-IR" dirty="0">
              <a:cs typeface="B Compse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9010" y="1651624"/>
            <a:ext cx="6660638" cy="34163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C00000"/>
                </a:solidFill>
                <a:cs typeface="B Titr" panose="00000700000000000000" pitchFamily="2" charset="-78"/>
              </a:rPr>
              <a:t>اعضا هیات علمی گروه داخلی : 52  نفر  </a:t>
            </a:r>
          </a:p>
          <a:p>
            <a:pPr marL="0" indent="0">
              <a:buNone/>
            </a:pPr>
            <a:endParaRPr lang="fa-IR" dirty="0" smtClean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>
              <a:buFont typeface="Wingdings" panose="05000000000000000000" pitchFamily="2" charset="2"/>
              <a:buChar char="q"/>
            </a:pPr>
            <a:endParaRPr lang="fa-IR" dirty="0">
              <a:cs typeface="B Homa" panose="00000400000000000000" pitchFamily="2" charset="-78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a-IR" b="1" dirty="0">
                <a:solidFill>
                  <a:srgbClr val="C00000"/>
                </a:solidFill>
                <a:cs typeface="B Titr" panose="00000700000000000000" pitchFamily="2" charset="-78"/>
              </a:rPr>
              <a:t>تعداد دستیاران داخلی  : 98</a:t>
            </a:r>
          </a:p>
          <a:p>
            <a:pPr marL="0" indent="0">
              <a:buNone/>
            </a:pPr>
            <a:endParaRPr lang="fa-IR" dirty="0" smtClean="0">
              <a:cs typeface="B Homa" panose="00000400000000000000" pitchFamily="2" charset="-78"/>
            </a:endParaRPr>
          </a:p>
          <a:p>
            <a:pPr marL="0" indent="0">
              <a:buNone/>
            </a:pPr>
            <a:endParaRPr lang="fa-IR" dirty="0">
              <a:cs typeface="B Homa" panose="00000400000000000000" pitchFamily="2" charset="-78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rgbClr val="C00000"/>
                </a:solidFill>
                <a:cs typeface="B Titr" panose="00000700000000000000" pitchFamily="2" charset="-78"/>
              </a:rPr>
              <a:t>تعداد دستیار فوق تخصصی :  28</a:t>
            </a:r>
            <a:endParaRPr lang="fa-IR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11147875" y="1760406"/>
            <a:ext cx="604910" cy="3752527"/>
          </a:xfrm>
          <a:prstGeom prst="downArrow">
            <a:avLst>
              <a:gd name="adj1" fmla="val 50000"/>
              <a:gd name="adj2" fmla="val 46666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55313" y="2146294"/>
            <a:ext cx="7533775" cy="5537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  نفر استاد      16 نفر دانشیار     20 نفر استادیار </a:t>
            </a:r>
            <a:endParaRPr lang="fa-I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455313" y="3359774"/>
            <a:ext cx="7533775" cy="5537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34 نفر  سال اول،23نفر سال دو، 22 نفرسال سه ، 19 نفر سال چهار، </a:t>
            </a:r>
            <a:endParaRPr lang="fa-I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455313" y="4591738"/>
            <a:ext cx="8050509" cy="133137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نفر ریه ، 5 نفر خون ، 4 نفر کلیه ، 4 نفر گوارش ، 6 نفر غدد ، 4 نفر روماتولوژی</a:t>
            </a:r>
          </a:p>
          <a:p>
            <a:pPr algn="ctr"/>
            <a:endParaRPr lang="fa-I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fa-I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80978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200" dirty="0" smtClean="0">
                <a:solidFill>
                  <a:schemeClr val="accent1">
                    <a:lumMod val="75000"/>
                  </a:schemeClr>
                </a:solidFill>
                <a:cs typeface="B Jadid" panose="00000700000000000000" pitchFamily="2" charset="-78"/>
              </a:rPr>
              <a:t>تعداد بخش : 19</a:t>
            </a:r>
          </a:p>
          <a:p>
            <a:r>
              <a:rPr lang="fa-IR" sz="3200" dirty="0" smtClean="0">
                <a:solidFill>
                  <a:schemeClr val="accent1">
                    <a:lumMod val="75000"/>
                  </a:schemeClr>
                </a:solidFill>
                <a:cs typeface="B Jadid" panose="00000700000000000000" pitchFamily="2" charset="-78"/>
              </a:rPr>
              <a:t>تعداد  تخت:  </a:t>
            </a:r>
            <a:r>
              <a:rPr lang="fa-IR" sz="3200" dirty="0" smtClean="0">
                <a:solidFill>
                  <a:schemeClr val="accent1">
                    <a:lumMod val="75000"/>
                  </a:schemeClr>
                </a:solidFill>
                <a:cs typeface="B Jadid" panose="00000700000000000000" pitchFamily="2" charset="-78"/>
              </a:rPr>
              <a:t>589</a:t>
            </a:r>
          </a:p>
          <a:p>
            <a:r>
              <a:rPr lang="fa-IR" sz="3200" dirty="0" smtClean="0">
                <a:solidFill>
                  <a:schemeClr val="accent1">
                    <a:lumMod val="75000"/>
                  </a:schemeClr>
                </a:solidFill>
                <a:cs typeface="B Jadid" panose="00000700000000000000" pitchFamily="2" charset="-78"/>
              </a:rPr>
              <a:t>تعداد </a:t>
            </a:r>
            <a:r>
              <a:rPr lang="fa-IR" sz="3200" dirty="0" smtClean="0">
                <a:solidFill>
                  <a:schemeClr val="accent1">
                    <a:lumMod val="75000"/>
                  </a:schemeClr>
                </a:solidFill>
                <a:cs typeface="B Jadid" panose="00000700000000000000" pitchFamily="2" charset="-78"/>
              </a:rPr>
              <a:t>اینترن : 92  ( 23 + 69 ) </a:t>
            </a:r>
          </a:p>
          <a:p>
            <a:r>
              <a:rPr lang="fa-IR" sz="3200" dirty="0" smtClean="0">
                <a:solidFill>
                  <a:schemeClr val="accent1">
                    <a:lumMod val="75000"/>
                  </a:schemeClr>
                </a:solidFill>
                <a:cs typeface="B Jadid" panose="00000700000000000000" pitchFamily="2" charset="-78"/>
              </a:rPr>
              <a:t>تعداد اکسترن : 118 ( 26 + 92 ) </a:t>
            </a:r>
          </a:p>
          <a:p>
            <a:endParaRPr lang="fa-IR" sz="3200" dirty="0" smtClean="0">
              <a:solidFill>
                <a:schemeClr val="accent1">
                  <a:lumMod val="75000"/>
                </a:schemeClr>
              </a:solidFill>
              <a:cs typeface="B Jadid" panose="00000700000000000000" pitchFamily="2" charset="-78"/>
            </a:endParaRPr>
          </a:p>
          <a:p>
            <a:endParaRPr lang="fa-IR" sz="3200" dirty="0">
              <a:solidFill>
                <a:schemeClr val="accent1">
                  <a:lumMod val="75000"/>
                </a:schemeClr>
              </a:solidFill>
              <a:cs typeface="B Jadid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35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297" y="2002302"/>
            <a:ext cx="8596668" cy="2316480"/>
          </a:xfrm>
        </p:spPr>
        <p:txBody>
          <a:bodyPr/>
          <a:lstStyle/>
          <a:p>
            <a:pPr algn="ctr"/>
            <a:r>
              <a:rPr lang="fa-IR" dirty="0" smtClean="0">
                <a:cs typeface="B Jadid" panose="00000700000000000000" pitchFamily="2" charset="-78"/>
              </a:rPr>
              <a:t>توانمندیهای لازم برای کارورزان  داخلی</a:t>
            </a:r>
            <a:endParaRPr lang="fa-IR" dirty="0">
              <a:cs typeface="B Jadid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030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984" y="-265804"/>
            <a:ext cx="5542670" cy="7294098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654" y="0"/>
            <a:ext cx="5743345" cy="7028294"/>
          </a:xfrm>
        </p:spPr>
      </p:pic>
    </p:spTree>
    <p:extLst>
      <p:ext uri="{BB962C8B-B14F-4D97-AF65-F5344CB8AC3E}">
        <p14:creationId xmlns:p14="http://schemas.microsoft.com/office/powerpoint/2010/main" val="102661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690" y="609600"/>
            <a:ext cx="5460962" cy="5875606"/>
          </a:xfrm>
        </p:spPr>
      </p:pic>
    </p:spTree>
    <p:extLst>
      <p:ext uri="{BB962C8B-B14F-4D97-AF65-F5344CB8AC3E}">
        <p14:creationId xmlns:p14="http://schemas.microsoft.com/office/powerpoint/2010/main" val="10420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093" y="2325859"/>
            <a:ext cx="8596668" cy="2316480"/>
          </a:xfrm>
        </p:spPr>
        <p:txBody>
          <a:bodyPr/>
          <a:lstStyle/>
          <a:p>
            <a:pPr algn="ctr"/>
            <a:r>
              <a:rPr lang="fa-IR" dirty="0" smtClean="0">
                <a:cs typeface="B Jadid" panose="00000700000000000000" pitchFamily="2" charset="-78"/>
              </a:rPr>
              <a:t>توانمندیهای لازم برای کارآموزان داخلی </a:t>
            </a:r>
            <a:endParaRPr lang="fa-IR" dirty="0">
              <a:cs typeface="B Jadid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97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815" y="0"/>
            <a:ext cx="4515821" cy="68580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25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34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5" y="609600"/>
            <a:ext cx="8058702" cy="4904935"/>
          </a:xfrm>
        </p:spPr>
      </p:pic>
    </p:spTree>
    <p:extLst>
      <p:ext uri="{BB962C8B-B14F-4D97-AF65-F5344CB8AC3E}">
        <p14:creationId xmlns:p14="http://schemas.microsoft.com/office/powerpoint/2010/main" val="276024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162</TotalTime>
  <Words>118</Words>
  <Application>Microsoft Office PowerPoint</Application>
  <PresentationFormat>Widescreen</PresentationFormat>
  <Paragraphs>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Andalus</vt:lpstr>
      <vt:lpstr>Arial</vt:lpstr>
      <vt:lpstr>B Compset</vt:lpstr>
      <vt:lpstr>B Homa</vt:lpstr>
      <vt:lpstr>B Jadid</vt:lpstr>
      <vt:lpstr>B Titr</vt:lpstr>
      <vt:lpstr>Castellar</vt:lpstr>
      <vt:lpstr>David</vt:lpstr>
      <vt:lpstr>Tahoma</vt:lpstr>
      <vt:lpstr>Trebuchet MS</vt:lpstr>
      <vt:lpstr>Wingdings</vt:lpstr>
      <vt:lpstr>Wingdings 3</vt:lpstr>
      <vt:lpstr>Facet</vt:lpstr>
      <vt:lpstr>PowerPoint Presentation</vt:lpstr>
      <vt:lpstr>معرفی گروه </vt:lpstr>
      <vt:lpstr>PowerPoint Presentation</vt:lpstr>
      <vt:lpstr>توانمندیهای لازم برای کارورزان  داخلی</vt:lpstr>
      <vt:lpstr>PowerPoint Presentation</vt:lpstr>
      <vt:lpstr>PowerPoint Presentation</vt:lpstr>
      <vt:lpstr>توانمندیهای لازم برای کارآموزان داخلی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11</cp:revision>
  <cp:lastPrinted>2019-06-08T06:02:12Z</cp:lastPrinted>
  <dcterms:created xsi:type="dcterms:W3CDTF">2019-06-08T04:03:24Z</dcterms:created>
  <dcterms:modified xsi:type="dcterms:W3CDTF">2019-06-08T07:05:51Z</dcterms:modified>
</cp:coreProperties>
</file>